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3D64"/>
    <a:srgbClr val="E46C0A"/>
    <a:srgbClr val="5D2F0E"/>
    <a:srgbClr val="FF4B22"/>
    <a:srgbClr val="143C93"/>
    <a:srgbClr val="E26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2512" y="-160"/>
      </p:cViewPr>
      <p:guideLst>
        <p:guide orient="horz" pos="3993"/>
        <p:guide orient="horz"/>
        <p:guide pos="40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816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76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535084" y="668040"/>
            <a:ext cx="1407530" cy="1421440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2493" y="668040"/>
            <a:ext cx="4096544" cy="1421440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35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45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28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2493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190577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43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38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59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78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52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0FDC-AAA8-BA4E-93B9-5377CA887403}" type="datetimeFigureOut"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D4583-E8B2-334E-90F6-D74983695630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09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酒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3" y="934695"/>
            <a:ext cx="2495768" cy="1734058"/>
          </a:xfrm>
          <a:prstGeom prst="rect">
            <a:avLst/>
          </a:prstGeom>
        </p:spPr>
      </p:pic>
      <p:pic>
        <p:nvPicPr>
          <p:cNvPr id="6" name="図 5" descr="女性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5" y="717280"/>
            <a:ext cx="4440152" cy="2960100"/>
          </a:xfrm>
          <a:prstGeom prst="rect">
            <a:avLst/>
          </a:prstGeom>
        </p:spPr>
      </p:pic>
      <p:pic>
        <p:nvPicPr>
          <p:cNvPr id="10" name="図 9" descr="pixta_4137465_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" t="5897" r="-1645" b="13009"/>
          <a:stretch/>
        </p:blipFill>
        <p:spPr>
          <a:xfrm>
            <a:off x="216981" y="2978865"/>
            <a:ext cx="7188887" cy="3794133"/>
          </a:xfrm>
          <a:prstGeom prst="rect">
            <a:avLst/>
          </a:prstGeom>
        </p:spPr>
      </p:pic>
      <p:pic>
        <p:nvPicPr>
          <p:cNvPr id="2" name="図 1" descr="joshikaiBg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2850" cy="10688638"/>
          </a:xfrm>
          <a:prstGeom prst="rect">
            <a:avLst/>
          </a:prstGeom>
        </p:spPr>
      </p:pic>
      <p:sp>
        <p:nvSpPr>
          <p:cNvPr id="45" name="正方形/長方形 44"/>
          <p:cNvSpPr/>
          <p:nvPr/>
        </p:nvSpPr>
        <p:spPr>
          <a:xfrm>
            <a:off x="5245869" y="9076899"/>
            <a:ext cx="2160000" cy="1440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32239" y="9575566"/>
            <a:ext cx="1467068" cy="45140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kumimoji="1" lang="en-US" altLang="ja-JP" sz="1000" dirty="0" smtClean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配置してください。</a:t>
            </a:r>
            <a:endParaRPr kumimoji="1" lang="ja-JP" altLang="en-US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03219" y="9662904"/>
            <a:ext cx="4301586" cy="67710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2000" spc="200" dirty="0" smtClean="0">
                <a:latin typeface="小塚ゴシック Pro B"/>
                <a:ea typeface="小塚ゴシック Pro B"/>
                <a:cs typeface="小塚ゴシック Pro M"/>
              </a:rPr>
              <a:t>TEL</a:t>
            </a:r>
            <a:r>
              <a:rPr lang="ja-JP" altLang="en-US" sz="2000" spc="200" dirty="0" smtClean="0"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lang="en-US" altLang="ja-JP" sz="3800" spc="300" dirty="0">
                <a:solidFill>
                  <a:srgbClr val="FF0000"/>
                </a:solidFill>
                <a:latin typeface="小塚ゴシック Pro B"/>
                <a:ea typeface="小塚ゴシック Pro B"/>
                <a:cs typeface="小塚ゴシック Pro M"/>
              </a:rPr>
              <a:t>06-1234-5678</a:t>
            </a:r>
            <a:endParaRPr kumimoji="1" lang="ja-JP" altLang="en-US" sz="3800" spc="300" dirty="0">
              <a:solidFill>
                <a:srgbClr val="FF0000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15936" y="1023995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kern="100" spc="160" dirty="0">
                <a:latin typeface="小塚ゴシック Pro M"/>
                <a:ea typeface="小塚ゴシック Pro M"/>
                <a:cs typeface="小塚ゴシック Pro M"/>
              </a:rPr>
              <a:t>住所／大阪市北区</a:t>
            </a:r>
            <a:r>
              <a:rPr lang="ja-JP" altLang="en-US" sz="1400" kern="100" spc="160" dirty="0">
                <a:latin typeface="小塚ゴシック Pro M"/>
                <a:ea typeface="小塚ゴシック Pro M"/>
                <a:cs typeface="小塚ゴシック Pro M"/>
              </a:rPr>
              <a:t>天神橋</a:t>
            </a:r>
            <a:r>
              <a:rPr lang="en-US" altLang="ja-JP" sz="1400" kern="100" spc="160" dirty="0">
                <a:latin typeface="小塚ゴシック Pro M"/>
                <a:ea typeface="小塚ゴシック Pro M"/>
                <a:cs typeface="小塚ゴシック Pro M"/>
              </a:rPr>
              <a:t>6-6-19</a:t>
            </a:r>
            <a:endParaRPr lang="ja-JP" altLang="en-US" sz="1400" kern="100" spc="16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03219" y="9031918"/>
            <a:ext cx="3057247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3200" dirty="0" smtClean="0">
                <a:latin typeface="小塚ゴシック Pro B"/>
                <a:ea typeface="小塚ゴシック Pro B"/>
                <a:cs typeface="小塚ゴシック Pro M"/>
              </a:rPr>
              <a:t>飲食店</a:t>
            </a:r>
            <a:r>
              <a:rPr lang="ja-JP" altLang="en-US" sz="3200" dirty="0" smtClean="0">
                <a:latin typeface="小塚ゴシック Pro B"/>
                <a:ea typeface="小塚ゴシック Pro B"/>
                <a:cs typeface="小塚ゴシック Pro M"/>
              </a:rPr>
              <a:t>サンプル</a:t>
            </a:r>
            <a:endParaRPr kumimoji="1" lang="ja-JP" altLang="en-US" sz="3200" dirty="0"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16982" y="9603773"/>
            <a:ext cx="1365720" cy="2308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900" dirty="0" smtClean="0">
                <a:latin typeface="小塚ゴシック Pro R"/>
                <a:ea typeface="小塚ゴシック Pro R"/>
                <a:cs typeface="小塚ゴシック Pro M"/>
              </a:rPr>
              <a:t>● </a:t>
            </a:r>
            <a:r>
              <a:rPr kumimoji="1" lang="ja-JP" altLang="en-US" sz="900" dirty="0" smtClean="0">
                <a:latin typeface="小塚ゴシック Pro R"/>
                <a:ea typeface="小塚ゴシック Pro R"/>
                <a:cs typeface="小塚ゴシック Pro M"/>
              </a:rPr>
              <a:t>ご予約・お問い合せ</a:t>
            </a:r>
            <a:endParaRPr kumimoji="1" lang="ja-JP" altLang="en-US" sz="900" dirty="0">
              <a:latin typeface="小塚ゴシック Pro R"/>
              <a:ea typeface="小塚ゴシック Pro R"/>
              <a:cs typeface="小塚ゴシック Pro M"/>
            </a:endParaRPr>
          </a:p>
        </p:txBody>
      </p:sp>
      <p:pic>
        <p:nvPicPr>
          <p:cNvPr id="3" name="図 2" descr="flame01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14" y="375864"/>
            <a:ext cx="3816223" cy="2023940"/>
          </a:xfrm>
          <a:prstGeom prst="rect">
            <a:avLst/>
          </a:prstGeom>
        </p:spPr>
      </p:pic>
      <p:pic>
        <p:nvPicPr>
          <p:cNvPr id="11" name="図 10" descr="flame02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21" y="6294881"/>
            <a:ext cx="1777043" cy="177704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284047" y="8105732"/>
            <a:ext cx="2419384" cy="440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※2</a:t>
            </a:r>
            <a:r>
              <a:rPr lang="ja-JP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名以上で、前日までにご予約ください。</a:t>
            </a:r>
            <a:endParaRPr lang="en-US" altLang="ja-JP" sz="600">
              <a:solidFill>
                <a:schemeClr val="tx1">
                  <a:lumMod val="75000"/>
                  <a:lumOff val="25000"/>
                </a:schemeClr>
              </a:solidFill>
              <a:latin typeface="小塚ゴシック Pro R"/>
              <a:ea typeface="小塚ゴシック Pro R"/>
              <a:cs typeface="小塚ゴシック Pro M"/>
            </a:endParaRPr>
          </a:p>
          <a:p>
            <a:pPr>
              <a:lnSpc>
                <a:spcPct val="120000"/>
              </a:lnSpc>
            </a:pPr>
            <a:r>
              <a:rPr lang="ja-JP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 </a:t>
            </a:r>
            <a:r>
              <a:rPr lang="en-US" altLang="ja-JP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※</a:t>
            </a:r>
            <a:r>
              <a:rPr lang="ja-JP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全員女性のグループに限ります。</a:t>
            </a:r>
          </a:p>
          <a:p>
            <a:pPr>
              <a:lnSpc>
                <a:spcPct val="120000"/>
              </a:lnSpc>
            </a:pPr>
            <a:r>
              <a:rPr lang="en-US" altLang="ja-JP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※</a:t>
            </a:r>
            <a:r>
              <a:rPr lang="ja-JP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飲み放題のラストオーダーは終了時間</a:t>
            </a:r>
            <a:r>
              <a:rPr lang="en-US" altLang="ja-JP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30</a:t>
            </a:r>
            <a:r>
              <a:rPr lang="ja-JP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分前です。</a:t>
            </a:r>
          </a:p>
          <a:p>
            <a:pPr>
              <a:lnSpc>
                <a:spcPct val="120000"/>
              </a:lnSpc>
            </a:pPr>
            <a:r>
              <a:rPr lang="en-US" altLang="ja-JP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※</a:t>
            </a:r>
            <a:r>
              <a:rPr lang="ja-JP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割引券はご利用になれません。 </a:t>
            </a:r>
            <a:r>
              <a:rPr lang="en-US" altLang="ja-JP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※</a:t>
            </a:r>
            <a:r>
              <a:rPr lang="ja-JP" altLang="en-US" sz="6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R"/>
                <a:ea typeface="小塚ゴシック Pro R"/>
                <a:cs typeface="小塚ゴシック Pro M"/>
              </a:rPr>
              <a:t>コースは税別のお値段です。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00625" y="7001001"/>
            <a:ext cx="1928733" cy="858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・乾杯用スパークリングワイン付</a:t>
            </a:r>
          </a:p>
          <a:p>
            <a:pPr algn="ctr">
              <a:lnSpc>
                <a:spcPct val="140000"/>
              </a:lnSpc>
            </a:pP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・食後の紅茶</a:t>
            </a:r>
            <a:r>
              <a:rPr lang="en-US" altLang="ja-JP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or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コーヒー付</a:t>
            </a:r>
          </a:p>
          <a:p>
            <a:pPr algn="ctr">
              <a:lnSpc>
                <a:spcPct val="140000"/>
              </a:lnSpc>
            </a:pP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・選べる</a:t>
            </a:r>
            <a:r>
              <a:rPr lang="en-US" altLang="ja-JP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8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種のデザート</a:t>
            </a:r>
          </a:p>
          <a:p>
            <a:pPr algn="ctr">
              <a:lnSpc>
                <a:spcPct val="140000"/>
              </a:lnSpc>
            </a:pP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小塚ゴシック Pro B"/>
                <a:ea typeface="小塚ゴシック Pro B"/>
                <a:cs typeface="小塚ゴシック Pro M"/>
              </a:rPr>
              <a:t>・記念撮影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23120" y="6466417"/>
            <a:ext cx="1095172" cy="428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0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女子会・ママ会</a:t>
            </a:r>
          </a:p>
          <a:p>
            <a:pPr algn="ctr">
              <a:lnSpc>
                <a:spcPct val="110000"/>
              </a:lnSpc>
            </a:pPr>
            <a:r>
              <a:rPr lang="ja-JP" altLang="en-US" sz="100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H"/>
              </a:rPr>
              <a:t>限定サービス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43738" y="1173538"/>
            <a:ext cx="3326552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3500">
                <a:solidFill>
                  <a:srgbClr val="E23D64"/>
                </a:solidFill>
                <a:latin typeface="小塚明朝 Pro M"/>
                <a:ea typeface="小塚明朝 Pro M"/>
                <a:cs typeface="小塚明朝 Pro M"/>
              </a:rPr>
              <a:t>女子会・ママ会</a:t>
            </a:r>
          </a:p>
          <a:p>
            <a:pPr algn="ctr">
              <a:lnSpc>
                <a:spcPct val="90000"/>
              </a:lnSpc>
            </a:pPr>
            <a:r>
              <a:rPr lang="ja-JP" altLang="en-US" sz="3000">
                <a:solidFill>
                  <a:srgbClr val="E23D64"/>
                </a:solidFill>
                <a:latin typeface="小塚明朝 Pro M"/>
                <a:ea typeface="小塚明朝 Pro M"/>
                <a:cs typeface="小塚明朝 Pro M"/>
              </a:rPr>
              <a:t>ご宴会プラン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52880" y="906473"/>
            <a:ext cx="21082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5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女性限定の特別プラン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32859" y="248467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お一人様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58666" y="2668753"/>
            <a:ext cx="9486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（</a:t>
            </a:r>
            <a:r>
              <a:rPr lang="en-US" altLang="ja-JP" sz="9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2</a:t>
            </a:r>
            <a:r>
              <a:rPr lang="ja-JP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名様以上）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26724" y="2289310"/>
            <a:ext cx="2262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2,500</a:t>
            </a:r>
            <a:r>
              <a:rPr lang="ja-JP" altLang="en-US" sz="27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円</a:t>
            </a:r>
            <a:r>
              <a:rPr lang="en-US" altLang="ja-JP" sz="27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〜</a:t>
            </a:r>
            <a:endParaRPr lang="ja-JP" altLang="en-US" sz="2700">
              <a:solidFill>
                <a:schemeClr val="tx1">
                  <a:lumMod val="65000"/>
                  <a:lumOff val="35000"/>
                </a:schemeClr>
              </a:solidFill>
              <a:latin typeface="小塚明朝 Pro M"/>
              <a:ea typeface="小塚明朝 Pro M"/>
              <a:cs typeface="小塚明朝 Pro M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79436" y="2460228"/>
            <a:ext cx="163902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0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●</a:t>
            </a:r>
            <a:r>
              <a:rPr lang="ja-JP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時間内飲み放題</a:t>
            </a:r>
          </a:p>
          <a:p>
            <a:pPr>
              <a:lnSpc>
                <a:spcPct val="120000"/>
              </a:lnSpc>
            </a:pPr>
            <a:r>
              <a:rPr lang="en-US" altLang="ja-JP" sz="10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●</a:t>
            </a:r>
            <a:r>
              <a:rPr lang="ja-JP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フード</a:t>
            </a:r>
            <a:r>
              <a:rPr lang="en-US" altLang="ja-JP" sz="10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8</a:t>
            </a:r>
            <a:r>
              <a:rPr lang="ja-JP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品（デザート付）</a:t>
            </a:r>
          </a:p>
        </p:txBody>
      </p:sp>
      <p:sp>
        <p:nvSpPr>
          <p:cNvPr id="4" name="円/楕円 3"/>
          <p:cNvSpPr/>
          <p:nvPr/>
        </p:nvSpPr>
        <p:spPr>
          <a:xfrm>
            <a:off x="3946660" y="2410543"/>
            <a:ext cx="536820" cy="536820"/>
          </a:xfrm>
          <a:prstGeom prst="ellipse">
            <a:avLst/>
          </a:prstGeom>
          <a:solidFill>
            <a:srgbClr val="E23D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30031" y="2522035"/>
            <a:ext cx="587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>
                <a:solidFill>
                  <a:schemeClr val="bg1"/>
                </a:solidFill>
                <a:latin typeface="小塚明朝 Pro M"/>
                <a:ea typeface="小塚明朝 Pro M"/>
                <a:cs typeface="小塚明朝 Pro M"/>
              </a:rPr>
              <a:t>3</a:t>
            </a:r>
            <a:r>
              <a:rPr lang="ja-JP" altLang="en-US" sz="1200">
                <a:solidFill>
                  <a:schemeClr val="bg1"/>
                </a:solidFill>
                <a:latin typeface="小塚明朝 Pro M"/>
                <a:ea typeface="小塚明朝 Pro M"/>
                <a:cs typeface="小塚明朝 Pro M"/>
              </a:rPr>
              <a:t>時間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2265" y="8034509"/>
            <a:ext cx="770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お一人様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07104" y="8179035"/>
            <a:ext cx="863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（</a:t>
            </a: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2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名様以上）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43950" y="7988749"/>
            <a:ext cx="13644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3,500</a:t>
            </a:r>
            <a:r>
              <a:rPr lang="ja-JP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円</a:t>
            </a:r>
            <a:r>
              <a:rPr lang="en-US" altLang="ja-JP" sz="14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〜</a:t>
            </a:r>
            <a:endParaRPr lang="ja-JP" altLang="en-US" sz="1400">
              <a:solidFill>
                <a:schemeClr val="tx1">
                  <a:lumMod val="65000"/>
                  <a:lumOff val="35000"/>
                </a:schemeClr>
              </a:solidFill>
              <a:latin typeface="小塚明朝 Pro M"/>
              <a:ea typeface="小塚明朝 Pro M"/>
              <a:cs typeface="小塚明朝 Pro M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3299" y="8337344"/>
            <a:ext cx="244620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●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時間内飲み放題</a:t>
            </a: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  ●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フード</a:t>
            </a: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11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品（デザート付）</a:t>
            </a:r>
          </a:p>
        </p:txBody>
      </p:sp>
      <p:sp>
        <p:nvSpPr>
          <p:cNvPr id="30" name="円/楕円 29"/>
          <p:cNvSpPr/>
          <p:nvPr/>
        </p:nvSpPr>
        <p:spPr>
          <a:xfrm>
            <a:off x="2112980" y="8006329"/>
            <a:ext cx="385520" cy="385520"/>
          </a:xfrm>
          <a:prstGeom prst="ellipse">
            <a:avLst/>
          </a:prstGeom>
          <a:solidFill>
            <a:srgbClr val="E23D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064761" y="8083647"/>
            <a:ext cx="4869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>
                <a:solidFill>
                  <a:schemeClr val="bg1"/>
                </a:solidFill>
                <a:latin typeface="小塚明朝 Pro M"/>
                <a:ea typeface="小塚明朝 Pro M"/>
                <a:cs typeface="小塚明朝 Pro M"/>
              </a:rPr>
              <a:t>3</a:t>
            </a:r>
            <a:r>
              <a:rPr lang="ja-JP" altLang="en-US" sz="900">
                <a:solidFill>
                  <a:schemeClr val="bg1"/>
                </a:solidFill>
                <a:latin typeface="小塚明朝 Pro M"/>
                <a:ea typeface="小塚明朝 Pro M"/>
                <a:cs typeface="小塚明朝 Pro M"/>
              </a:rPr>
              <a:t>時間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562299" y="8034509"/>
            <a:ext cx="770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お一人様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567138" y="8179035"/>
            <a:ext cx="863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（</a:t>
            </a: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2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名様以上）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103984" y="7988749"/>
            <a:ext cx="13644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2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4,500</a:t>
            </a:r>
            <a:r>
              <a:rPr lang="ja-JP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円</a:t>
            </a:r>
            <a:r>
              <a:rPr lang="en-US" altLang="ja-JP" sz="14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〜</a:t>
            </a:r>
            <a:endParaRPr lang="ja-JP" altLang="en-US" sz="1400">
              <a:solidFill>
                <a:schemeClr val="tx1">
                  <a:lumMod val="65000"/>
                  <a:lumOff val="35000"/>
                </a:schemeClr>
              </a:solidFill>
              <a:latin typeface="小塚明朝 Pro M"/>
              <a:ea typeface="小塚明朝 Pro M"/>
              <a:cs typeface="小塚明朝 Pro M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623335" y="8337344"/>
            <a:ext cx="2473610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●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時間内飲み放題</a:t>
            </a: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  ●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フード</a:t>
            </a:r>
            <a:r>
              <a:rPr lang="en-US" altLang="ja-JP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13</a:t>
            </a:r>
            <a:r>
              <a:rPr lang="ja-JP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小塚明朝 Pro M"/>
                <a:ea typeface="小塚明朝 Pro M"/>
                <a:cs typeface="小塚明朝 Pro M"/>
              </a:rPr>
              <a:t>品（デザート付）</a:t>
            </a:r>
          </a:p>
        </p:txBody>
      </p:sp>
      <p:sp>
        <p:nvSpPr>
          <p:cNvPr id="55" name="円/楕円 54"/>
          <p:cNvSpPr/>
          <p:nvPr/>
        </p:nvSpPr>
        <p:spPr>
          <a:xfrm>
            <a:off x="4373014" y="8006329"/>
            <a:ext cx="385520" cy="385520"/>
          </a:xfrm>
          <a:prstGeom prst="ellipse">
            <a:avLst/>
          </a:prstGeom>
          <a:solidFill>
            <a:srgbClr val="E23D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324795" y="8083647"/>
            <a:ext cx="4869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">
                <a:solidFill>
                  <a:schemeClr val="bg1"/>
                </a:solidFill>
                <a:latin typeface="小塚明朝 Pro M"/>
                <a:ea typeface="小塚明朝 Pro M"/>
                <a:cs typeface="小塚明朝 Pro M"/>
              </a:rPr>
              <a:t>3</a:t>
            </a:r>
            <a:r>
              <a:rPr lang="ja-JP" altLang="en-US" sz="900">
                <a:solidFill>
                  <a:schemeClr val="bg1"/>
                </a:solidFill>
                <a:latin typeface="小塚明朝 Pro M"/>
                <a:ea typeface="小塚明朝 Pro M"/>
                <a:cs typeface="小塚明朝 Pro M"/>
              </a:rPr>
              <a:t>時間</a:t>
            </a:r>
          </a:p>
        </p:txBody>
      </p:sp>
      <p:pic>
        <p:nvPicPr>
          <p:cNvPr id="7" name="図 6" descr="pixta_15800771_X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 b="7296"/>
          <a:stretch/>
        </p:blipFill>
        <p:spPr>
          <a:xfrm>
            <a:off x="2746832" y="6870532"/>
            <a:ext cx="1952638" cy="1121209"/>
          </a:xfrm>
          <a:prstGeom prst="rect">
            <a:avLst/>
          </a:prstGeom>
        </p:spPr>
      </p:pic>
      <p:pic>
        <p:nvPicPr>
          <p:cNvPr id="8" name="図 7" descr="pixta_18349770_XL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9010"/>
          <a:stretch/>
        </p:blipFill>
        <p:spPr>
          <a:xfrm>
            <a:off x="497168" y="6870532"/>
            <a:ext cx="1945574" cy="11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9879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182</Words>
  <Application>Microsoft Macintosh PowerPoint</Application>
  <PresentationFormat>ユーザー設定</PresentationFormat>
  <Paragraphs>36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Manager/>
  <Company>(株)エスピーアイティ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MAC Apple</dc:creator>
  <cp:keywords/>
  <dc:description/>
  <cp:lastModifiedBy>MAC Apple</cp:lastModifiedBy>
  <cp:revision>60</cp:revision>
  <dcterms:created xsi:type="dcterms:W3CDTF">2016-04-25T01:39:35Z</dcterms:created>
  <dcterms:modified xsi:type="dcterms:W3CDTF">2016-06-08T09:49:04Z</dcterms:modified>
  <cp:category/>
</cp:coreProperties>
</file>